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74" r:id="rId4"/>
    <p:sldId id="258" r:id="rId5"/>
    <p:sldId id="267" r:id="rId6"/>
    <p:sldId id="260" r:id="rId7"/>
    <p:sldId id="268" r:id="rId8"/>
    <p:sldId id="261" r:id="rId9"/>
    <p:sldId id="262" r:id="rId10"/>
    <p:sldId id="266" r:id="rId11"/>
    <p:sldId id="263" r:id="rId12"/>
    <p:sldId id="269" r:id="rId13"/>
    <p:sldId id="271" r:id="rId14"/>
    <p:sldId id="272" r:id="rId15"/>
    <p:sldId id="270" r:id="rId16"/>
    <p:sldId id="26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gical Operations" initials="LO" lastIdx="5" clrIdx="0">
    <p:extLst>
      <p:ext uri="{19B8F6BF-5375-455C-9EA6-DF929625EA0E}">
        <p15:presenceInfo xmlns:p15="http://schemas.microsoft.com/office/powerpoint/2012/main" userId="a176486238cec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00"/>
    <a:srgbClr val="C2D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Projections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Previous Version Sales $M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121.2</c:v>
                </c:pt>
                <c:pt idx="1">
                  <c:v>345.7</c:v>
                </c:pt>
                <c:pt idx="2">
                  <c:v>98.6</c:v>
                </c:pt>
                <c:pt idx="3">
                  <c:v>203.1</c:v>
                </c:pt>
                <c:pt idx="4">
                  <c:v>78.2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0C-436D-AF79-A410E7F531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Projected Sales $M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Marula</c:v>
                </c:pt>
                <c:pt idx="1">
                  <c:v>Totara</c:v>
                </c:pt>
                <c:pt idx="2">
                  <c:v>Sitka</c:v>
                </c:pt>
                <c:pt idx="3">
                  <c:v>Nolina</c:v>
                </c:pt>
                <c:pt idx="4">
                  <c:v>Parana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218.1</c:v>
                </c:pt>
                <c:pt idx="1">
                  <c:v>473.6</c:v>
                </c:pt>
                <c:pt idx="2">
                  <c:v>110.4</c:v>
                </c:pt>
                <c:pt idx="3">
                  <c:v>221.4</c:v>
                </c:pt>
                <c:pt idx="4">
                  <c:v>87.6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0C-436D-AF79-A410E7F53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68173880"/>
        <c:axId val="268174208"/>
      </c:barChart>
      <c:catAx>
        <c:axId val="268173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4208"/>
        <c:crosses val="autoZero"/>
        <c:auto val="1"/>
        <c:lblAlgn val="ctr"/>
        <c:lblOffset val="100"/>
        <c:noMultiLvlLbl val="0"/>
      </c:catAx>
      <c:valAx>
        <c:axId val="2681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173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Previous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5E0-48E4-AAB4-923CCFF019A5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5E0-48E4-AAB4-923CCFF019A5}"/>
              </c:ext>
            </c:extLst>
          </c:dPt>
          <c:cat>
            <c:strRef>
              <c:f>Sheet1!$A$1:$A$2</c:f>
              <c:strCache>
                <c:ptCount val="2"/>
                <c:pt idx="0">
                  <c:v>Develetech Sales</c:v>
                </c:pt>
                <c:pt idx="1">
                  <c:v>Remaining Market</c:v>
                </c:pt>
              </c:strCache>
            </c:strRef>
          </c:cat>
          <c:val>
            <c:numRef>
              <c:f>Sheet1!$B$1:$B$2</c:f>
              <c:numCache>
                <c:formatCode>General</c:formatCode>
                <c:ptCount val="2"/>
                <c:pt idx="0">
                  <c:v>18.2</c:v>
                </c:pt>
                <c:pt idx="1">
                  <c:v>81.8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E0-48E4-AAB4-923CCFF01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6056624936271457"/>
          <c:y val="0.3349641456480757"/>
          <c:w val="0.22504820710360846"/>
          <c:h val="0.2366064749989392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Projected Market Share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5E2-4BD4-B978-67C66E7F4EC4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5E2-4BD4-B978-67C66E7F4EC4}"/>
              </c:ext>
            </c:extLst>
          </c:dPt>
          <c:cat>
            <c:strRef>
              <c:f>Sheet1!$A$28:$A$29</c:f>
              <c:strCache>
                <c:ptCount val="2"/>
                <c:pt idx="0">
                  <c:v>Develetech Sales </c:v>
                </c:pt>
                <c:pt idx="1">
                  <c:v>Remaining Market</c:v>
                </c:pt>
              </c:strCache>
            </c:strRef>
          </c:cat>
          <c:val>
            <c:numRef>
              <c:f>Sheet1!$B$28:$B$29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E2-4BD4-B978-67C66E7F4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legend>
      <c:legendPos val="r"/>
      <c:layout>
        <c:manualLayout>
          <c:xMode val="edge"/>
          <c:yMode val="edge"/>
          <c:x val="0.69126169300779838"/>
          <c:y val="0.39962927266886089"/>
          <c:w val="0.24231439415396816"/>
          <c:h val="0.24917322834645667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CCB7C-B6CF-4B32-8FE8-CA412291A09C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8103D-9E1D-4905-9D18-05CE245CC3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44266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D6A20-22A6-484C-9356-7C881434242C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838200"/>
            <a:ext cx="5010150" cy="2819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3886200"/>
            <a:ext cx="5486400" cy="4572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A4878-FDE7-4851-AA90-1CE295DD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27418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3925" y="838200"/>
            <a:ext cx="5010150" cy="2819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13664D3-F719-4A22-8307-B43217227B1D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A4878-FDE7-4851-AA90-1CE295DD1B4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29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3925" y="838200"/>
            <a:ext cx="5010150" cy="2819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A48703A8-9A8B-46FE-BB84-AEC0EA7C2F56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A4878-FDE7-4851-AA90-1CE295DD1B4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02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73813-AC12-41D9-BBB4-B7ECC6C97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25311" y="6416675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6/5/2019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B3014-0C27-462D-9BAE-11ACD3531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9801" y="6416674"/>
            <a:ext cx="6239309" cy="365125"/>
          </a:xfrm>
        </p:spPr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B1CB5D-0158-49A3-A1CB-02B3C2BFE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4711" y="6416673"/>
            <a:ext cx="771089" cy="365125"/>
          </a:xfrm>
        </p:spPr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7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29211-6E92-4925-A565-FCEBA3495B1E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9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50269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08516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98592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503469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9799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0720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C4C5E-092B-4C8A-9AB8-A7F4932F8FF3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406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AC118-67FA-4F16-A8F1-B556B8784568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4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141414" y="2249487"/>
            <a:ext cx="99059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DFF1A-B503-4C77-9B5C-0E42429EB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C2B95-0B5A-4FDA-8EE0-33521FBB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6/5/2019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662F9-9DE0-4D5A-B449-ACA68E5A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112A9-9A53-4318-BE36-C9EFC3FA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6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070E-2F8C-4414-B17F-5FBDFB2E310B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48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3AC8582-C6E6-4B6A-A39A-B0E3B904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5694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537" y="2249486"/>
            <a:ext cx="45812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1" y="3073399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9323" y="2249485"/>
            <a:ext cx="457808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9"/>
            <a:ext cx="487521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988FA5-A7EB-4A36-AA2F-0C64AC27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063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1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1412" y="3360263"/>
            <a:ext cx="319524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8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4767" y="3363435"/>
            <a:ext cx="3185277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3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3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727DCA-BFE9-4F87-9156-3D2439D1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4" y="809019"/>
            <a:ext cx="9905999" cy="17733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179738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F1CD37-8872-42D9-8512-BE29BDE5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93E5-FA00-4B97-8596-9412BF931EBE}" type="datetime1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DB15D-D459-478C-B64A-985B7F4D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0AD998-30E3-4B07-B36A-B10E0CD3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57C38722-C890-4B81-9126-FE9D0F7FFDE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141411" y="685800"/>
            <a:ext cx="5856721" cy="3886200"/>
          </a:xfr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5AB65-23D1-4D68-95E1-A54F4C5D5F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1411" y="4762500"/>
            <a:ext cx="5856720" cy="12954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EB8F3-74BB-4C41-9087-28632239B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2" r="19281"/>
          <a:stretch/>
        </p:blipFill>
        <p:spPr>
          <a:xfrm>
            <a:off x="9448800" y="1844673"/>
            <a:ext cx="2057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8B3C4-D791-4F70-B86D-18967F9540E3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4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0857-8554-48B2-9D0D-A2AA8ECF3BB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2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3A50-5564-4144-B108-E2DAC47AB7E0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35F0-0D37-448E-8FE4-4468589E0CC2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7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0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No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F0CA-37B2-4886-845B-59E990F52E36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7A9F97-76A8-4666-BF4B-892AFBB430D6}"/>
              </a:ext>
            </a:extLst>
          </p:cNvPr>
          <p:cNvGrpSpPr/>
          <p:nvPr userDrawn="1"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4A93974-C352-4B3F-9E0D-22AEDFD8305D}"/>
                </a:ext>
              </a:extLst>
            </p:cNvPr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Rectangle 5">
                <a:extLst>
                  <a:ext uri="{FF2B5EF4-FFF2-40B4-BE49-F238E27FC236}">
                    <a16:creationId xmlns:a16="http://schemas.microsoft.com/office/drawing/2014/main" id="{42FA9F78-7B54-4E5F-8BC8-CC42A8AF4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9E62A268-CCAC-48AE-974B-BDEA9DE355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CDD1DC59-30F8-46A5-BED8-2488A79D6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DC45FCCE-603E-4FB6-86EF-D6783B18E8FA}"/>
                  </a:ext>
                </a:extLst>
              </p:cNvPr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A52C0E13-6567-407C-9C50-0E0D2A6CC1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4E5C623F-F08C-435C-8438-B16722C6E8D4}"/>
                  </a:ext>
                </a:extLst>
              </p:cNvPr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id="{E9A9BB7F-7E2B-42F4-A255-4D43CF6D3FA4}"/>
                  </a:ext>
                </a:extLst>
              </p:cNvPr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id="{93BBA9A7-A66F-4E29-8332-9CEF524AE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8BE12C7B-F87B-497F-A325-3CA99FDB88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id="{BE7915B5-F81A-488B-8DBA-5F5E44154411}"/>
                  </a:ext>
                </a:extLst>
              </p:cNvPr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id="{2946BE65-FD45-4AF9-8D35-BB41B16410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Line 16">
                <a:extLst>
                  <a:ext uri="{FF2B5EF4-FFF2-40B4-BE49-F238E27FC236}">
                    <a16:creationId xmlns:a16="http://schemas.microsoft.com/office/drawing/2014/main" id="{715F790E-2046-40D9-A344-585A73D0D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id="{11CDCCAE-3F01-4827-B14F-77305DF8DD79}"/>
                  </a:ext>
                </a:extLst>
              </p:cNvPr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id="{ADED520C-DCCE-4D6F-A273-A75244F7362F}"/>
                  </a:ext>
                </a:extLst>
              </p:cNvPr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9">
                <a:extLst>
                  <a:ext uri="{FF2B5EF4-FFF2-40B4-BE49-F238E27FC236}">
                    <a16:creationId xmlns:a16="http://schemas.microsoft.com/office/drawing/2014/main" id="{E09BB5F5-EF3C-4F30-A3D1-97249CB60217}"/>
                  </a:ext>
                </a:extLst>
              </p:cNvPr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20">
                <a:extLst>
                  <a:ext uri="{FF2B5EF4-FFF2-40B4-BE49-F238E27FC236}">
                    <a16:creationId xmlns:a16="http://schemas.microsoft.com/office/drawing/2014/main" id="{FDC7C343-67A3-49A1-AD96-FDE1283D9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Rectangle 21">
                <a:extLst>
                  <a:ext uri="{FF2B5EF4-FFF2-40B4-BE49-F238E27FC236}">
                    <a16:creationId xmlns:a16="http://schemas.microsoft.com/office/drawing/2014/main" id="{855392E4-3BB2-4EE1-9354-3B8931A30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id="{1100359F-76B0-40FD-8F02-EE9E3262EBE5}"/>
                  </a:ext>
                </a:extLst>
              </p:cNvPr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id="{8EEA50BE-14CD-4305-927B-0D03C0CE1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id="{1F792664-D6CB-40C4-9519-42D63102537E}"/>
                  </a:ext>
                </a:extLst>
              </p:cNvPr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5">
                <a:extLst>
                  <a:ext uri="{FF2B5EF4-FFF2-40B4-BE49-F238E27FC236}">
                    <a16:creationId xmlns:a16="http://schemas.microsoft.com/office/drawing/2014/main" id="{5E4F2FEC-30AA-4F3B-B552-995036BE5F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DD951CD5-1ACE-4D4E-ACFC-F07271F3BF25}"/>
                  </a:ext>
                </a:extLst>
              </p:cNvPr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9350933E-090D-4165-A3AD-A3843FEE0256}"/>
                  </a:ext>
                </a:extLst>
              </p:cNvPr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4B3B5C22-6FE0-4F56-B72A-5867B2E673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60EFFE8F-68C1-4BC7-8943-9CD6319DC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DB9C8C8C-5550-4831-AF1C-F93EBD62DCAD}"/>
                  </a:ext>
                </a:extLst>
              </p:cNvPr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672E4DA-411F-43EA-BDA4-5B9664C2DB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0C690D-3695-41D7-B657-131A874C4A2B}"/>
                </a:ext>
              </a:extLst>
            </p:cNvPr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8" name="Freeform 32">
                <a:extLst>
                  <a:ext uri="{FF2B5EF4-FFF2-40B4-BE49-F238E27FC236}">
                    <a16:creationId xmlns:a16="http://schemas.microsoft.com/office/drawing/2014/main" id="{B1C9B07A-07D1-4081-93A4-C6E040EE6A46}"/>
                  </a:ext>
                </a:extLst>
              </p:cNvPr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" name="Freeform 33">
                <a:extLst>
                  <a:ext uri="{FF2B5EF4-FFF2-40B4-BE49-F238E27FC236}">
                    <a16:creationId xmlns:a16="http://schemas.microsoft.com/office/drawing/2014/main" id="{91505487-618C-4959-AB9E-F40DBA1C9F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" name="Freeform 34">
                <a:extLst>
                  <a:ext uri="{FF2B5EF4-FFF2-40B4-BE49-F238E27FC236}">
                    <a16:creationId xmlns:a16="http://schemas.microsoft.com/office/drawing/2014/main" id="{B8A1AF23-0176-4B8A-857C-19ACDBB92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" name="Freeform 35">
                <a:extLst>
                  <a:ext uri="{FF2B5EF4-FFF2-40B4-BE49-F238E27FC236}">
                    <a16:creationId xmlns:a16="http://schemas.microsoft.com/office/drawing/2014/main" id="{BFF22220-2599-4D4C-A66C-FD6005D79766}"/>
                  </a:ext>
                </a:extLst>
              </p:cNvPr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6">
                <a:extLst>
                  <a:ext uri="{FF2B5EF4-FFF2-40B4-BE49-F238E27FC236}">
                    <a16:creationId xmlns:a16="http://schemas.microsoft.com/office/drawing/2014/main" id="{137677F3-A249-4F62-9364-2968B430F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366F459C-C803-48F1-B078-D43EA4C269FA}"/>
                  </a:ext>
                </a:extLst>
              </p:cNvPr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8C783082-2693-4245-9793-9E5163E1F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9">
                <a:extLst>
                  <a:ext uri="{FF2B5EF4-FFF2-40B4-BE49-F238E27FC236}">
                    <a16:creationId xmlns:a16="http://schemas.microsoft.com/office/drawing/2014/main" id="{E7B635FF-3483-459B-A21C-7B0FA7A9A06A}"/>
                  </a:ext>
                </a:extLst>
              </p:cNvPr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40">
                <a:extLst>
                  <a:ext uri="{FF2B5EF4-FFF2-40B4-BE49-F238E27FC236}">
                    <a16:creationId xmlns:a16="http://schemas.microsoft.com/office/drawing/2014/main" id="{D3835D51-B480-49E0-8CE0-D5B19DF8D0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Rectangle 41">
                <a:extLst>
                  <a:ext uri="{FF2B5EF4-FFF2-40B4-BE49-F238E27FC236}">
                    <a16:creationId xmlns:a16="http://schemas.microsoft.com/office/drawing/2014/main" id="{E1D4E4DC-BCBA-4433-B0CA-75525195D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</p:spTree>
    <p:extLst>
      <p:ext uri="{BB962C8B-B14F-4D97-AF65-F5344CB8AC3E}">
        <p14:creationId xmlns:p14="http://schemas.microsoft.com/office/powerpoint/2010/main" val="1879991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0E39B-6790-46E2-9139-95A02672AA2F}" type="datetime1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32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5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63155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6416674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6416673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A28B1-3266-4B93-A83C-B7F02708D6E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A9AE035-5D8A-4F85-9FCC-265E04B05D9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989" y="615597"/>
            <a:ext cx="3535680" cy="9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8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96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62" r:id="rId19"/>
    <p:sldLayoutId id="2147483664" r:id="rId20"/>
    <p:sldLayoutId id="2147483665" r:id="rId21"/>
    <p:sldLayoutId id="2147483674" r:id="rId22"/>
    <p:sldLayoutId id="2147483697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Product Launch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It Means to Me</a:t>
            </a:r>
          </a:p>
        </p:txBody>
      </p:sp>
    </p:spTree>
    <p:extLst>
      <p:ext uri="{BB962C8B-B14F-4D97-AF65-F5344CB8AC3E}">
        <p14:creationId xmlns:p14="http://schemas.microsoft.com/office/powerpoint/2010/main" val="2222744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Formulas to Remember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10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1143000" y="2286000"/>
                <a:ext cx="9906000" cy="354171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value for Gross Margin (GM) is arrived at by subtracting the Cost of Goods (CG) from Total Sales (TS)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𝐺𝑀</m:t>
                      </m:r>
                      <m:r>
                        <a:rPr lang="en-US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𝑇𝑆</m:t>
                      </m:r>
                      <m:r>
                        <a:rPr lang="en-US" i="0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𝐶𝐺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 value for Inventory Turnover (IT) is arrived at by dividing Net Sales (NS) by the Average Retail Stock (ARS)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𝐼𝑇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𝑁𝑆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𝐴𝑅𝑆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1143000" y="2286000"/>
                <a:ext cx="9906000" cy="3541712"/>
              </a:xfrm>
              <a:blipFill>
                <a:blip r:embed="rId3"/>
                <a:stretch>
                  <a:fillRect l="-985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678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B73C15C-8721-461A-8883-CDAE668402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6933" y="0"/>
            <a:ext cx="12208933" cy="68675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2880" y="1645920"/>
            <a:ext cx="9906000" cy="3541713"/>
          </a:xfrm>
        </p:spPr>
        <p:txBody>
          <a:bodyPr/>
          <a:lstStyle/>
          <a:p>
            <a:r>
              <a:rPr lang="en-US" dirty="0"/>
              <a:t>Projected sales are huge</a:t>
            </a:r>
          </a:p>
          <a:p>
            <a:r>
              <a:rPr lang="en-US" dirty="0"/>
              <a:t>All production facilities are at 100%</a:t>
            </a:r>
          </a:p>
          <a:p>
            <a:r>
              <a:rPr lang="en-US" dirty="0"/>
              <a:t>Shipping partners are on standby</a:t>
            </a:r>
          </a:p>
          <a:p>
            <a:r>
              <a:rPr lang="en-US" dirty="0"/>
              <a:t>New sales reps are in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1168" y="146304"/>
            <a:ext cx="6315075" cy="1477963"/>
          </a:xfrm>
        </p:spPr>
        <p:txBody>
          <a:bodyPr/>
          <a:lstStyle/>
          <a:p>
            <a:r>
              <a:rPr lang="en-US" dirty="0"/>
              <a:t>Brace for Tomorrow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65B6-496B-4C25-ADE0-070706AF9108}"/>
              </a:ext>
            </a:extLst>
          </p:cNvPr>
          <p:cNvSpPr txBox="1"/>
          <p:nvPr/>
        </p:nvSpPr>
        <p:spPr>
          <a:xfrm>
            <a:off x="2971800" y="4114800"/>
            <a:ext cx="32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6D00"/>
                </a:solidFill>
              </a:rPr>
              <a:t>Are You Ready?</a:t>
            </a:r>
          </a:p>
        </p:txBody>
      </p:sp>
    </p:spTree>
    <p:extLst>
      <p:ext uri="{BB962C8B-B14F-4D97-AF65-F5344CB8AC3E}">
        <p14:creationId xmlns:p14="http://schemas.microsoft.com/office/powerpoint/2010/main" val="3384155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43D9D-E5D5-467D-9A2F-7583E872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Projections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1B5623-86E2-4297-9C5D-709F1730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180E5-AA9A-452C-901C-68CAE4FE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12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7D5980-BDD5-4E70-BC64-C18A546D568C}"/>
              </a:ext>
            </a:extLst>
          </p:cNvPr>
          <p:cNvGraphicFramePr>
            <a:graphicFrameLocks noGrp="1"/>
          </p:cNvGraphicFramePr>
          <p:nvPr/>
        </p:nvGraphicFramePr>
        <p:xfrm>
          <a:off x="545232" y="1981200"/>
          <a:ext cx="11101536" cy="3566161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5384">
                  <a:extLst>
                    <a:ext uri="{9D8B030D-6E8A-4147-A177-3AD203B41FA5}">
                      <a16:colId xmlns:a16="http://schemas.microsoft.com/office/drawing/2014/main" val="613994578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021935063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3200500427"/>
                    </a:ext>
                  </a:extLst>
                </a:gridCol>
                <a:gridCol w="2775384">
                  <a:extLst>
                    <a:ext uri="{9D8B030D-6E8A-4147-A177-3AD203B41FA5}">
                      <a16:colId xmlns:a16="http://schemas.microsoft.com/office/drawing/2014/main" val="1821251376"/>
                    </a:ext>
                  </a:extLst>
                </a:gridCol>
              </a:tblGrid>
              <a:tr h="9296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Product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Previous  Version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Projected Sales $M</a:t>
                      </a:r>
                    </a:p>
                  </a:txBody>
                  <a:tcPr marL="124891" marR="124891" marT="62448" marB="624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Over/Under %</a:t>
                      </a:r>
                    </a:p>
                  </a:txBody>
                  <a:tcPr marL="124891" marR="124891" marT="62448" marB="62448" anchor="ctr"/>
                </a:tc>
                <a:extLst>
                  <a:ext uri="{0D108BD9-81ED-4DB2-BD59-A6C34878D82A}">
                    <a16:rowId xmlns:a16="http://schemas.microsoft.com/office/drawing/2014/main" val="1879182277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Marula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121.2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218.1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108066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Totara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345.7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473.6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+37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252813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Sitka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98.6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110.4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055114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Nolina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203.1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221.4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620299"/>
                  </a:ext>
                </a:extLst>
              </a:tr>
              <a:tr h="527294">
                <a:tc>
                  <a:txBody>
                    <a:bodyPr/>
                    <a:lstStyle/>
                    <a:p>
                      <a:r>
                        <a:rPr lang="en-US" sz="2000" dirty="0"/>
                        <a:t>Parana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78.2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87.6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+12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16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788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CE7235-6565-408C-89A7-59CD01C9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777111-DAF1-4620-ABE5-DE7191DE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13</a:t>
            </a:fld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44BEB09-F0E4-4341-8D53-A0B422205D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1547132"/>
          <a:ext cx="7315200" cy="4876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6940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015C-138D-4CA6-9488-7206EC302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share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187DB-87BC-4550-ACA7-A0F66FF39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85AAE-C042-446C-87B9-9F62207A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141413" y="2249488"/>
          <a:ext cx="4878387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BB82A0D-C38F-43A6-82DA-EDFFFC64AA4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2249488"/>
          <a:ext cx="4875213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0261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1C844-63B7-4C4F-A801-447387AF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640D5-099C-4EC2-9AFD-89E826EF5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46DDC-D4E6-47D1-BA23-76594C52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61AEF2-0B7B-4852-95B6-D9F2B4163C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13185" y="1905000"/>
            <a:ext cx="756563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017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34440" y="619125"/>
            <a:ext cx="6315075" cy="1477963"/>
          </a:xfrm>
        </p:spPr>
        <p:txBody>
          <a:bodyPr/>
          <a:lstStyle/>
          <a:p>
            <a:r>
              <a:rPr lang="en-US" dirty="0"/>
              <a:t>New Visions Now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60" y="2862262"/>
            <a:ext cx="6666541" cy="1709738"/>
          </a:xfrm>
          <a:prstGeom prst="rect">
            <a:avLst/>
          </a:prstGeom>
        </p:spPr>
      </p:pic>
      <p:pic>
        <p:nvPicPr>
          <p:cNvPr id="14" name="celebrate">
            <a:hlinkClick r:id="" action="ppaction://media"/>
            <a:extLst>
              <a:ext uri="{FF2B5EF4-FFF2-40B4-BE49-F238E27FC236}">
                <a16:creationId xmlns:a16="http://schemas.microsoft.com/office/drawing/2014/main" id="{9A192B7D-48FE-4B6C-9E65-21C0EC3909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3.5827"/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515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Spring lineup is here!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Ready!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05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C81082-7BBB-4BF3-9A5F-AC6E5C77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199055-8503-486B-8B26-3CB80273A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3</a:t>
            </a:fld>
            <a:endParaRPr lang="en-US"/>
          </a:p>
        </p:txBody>
      </p:sp>
      <p:pic>
        <p:nvPicPr>
          <p:cNvPr id="7" name="Video Dev">
            <a:hlinkClick r:id="" action="ppaction://media"/>
            <a:extLst>
              <a:ext uri="{FF2B5EF4-FFF2-40B4-BE49-F238E27FC236}">
                <a16:creationId xmlns:a16="http://schemas.microsoft.com/office/drawing/2014/main" id="{4DCCE0FF-6832-4A31-9122-C70FB18B48AA}"/>
              </a:ext>
            </a:extLst>
          </p:cNvPr>
          <p:cNvPicPr>
            <a:picLocks noGrp="1" noChangeAspect="1"/>
          </p:cNvPicPr>
          <p:nvPr>
            <p:ph type="media" sz="quarter" idx="13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606" end="1858"/>
                  <p14:fade in="500" out="500"/>
                  <p14:bmkLst>
                    <p14:bmk name="Bookmark 1" time="12239.8649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189035"/>
            <a:ext cx="6858000" cy="5143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91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Visions Now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4" y="1792881"/>
            <a:ext cx="2132614" cy="22912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641" y="1941433"/>
            <a:ext cx="1287304" cy="19997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428" y="1833200"/>
            <a:ext cx="1477848" cy="21455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227034"/>
            <a:ext cx="3036093" cy="23722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015" y="4199325"/>
            <a:ext cx="769144" cy="239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06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5AC163-FB20-4C8A-8476-75B22FA282B1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Marula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84F865E-DF0B-4A62-A037-CA5489735D1D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C1FB2D8-D7FB-41B3-9EBA-1FEB29B5B308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The Totara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18BDCB-B742-4C13-B5EF-49A5F90956FD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D801320-06C0-4F32-A8F8-EC292C32F09E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Sitka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98F5196-68F2-4FB8-B24E-DF58B16C447E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CE578E-FDE3-405E-8414-E6DE1A19270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Nolina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08F898-417A-4C91-80FE-9A0F5118B2BE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748A852-78F5-4C77-A642-40D20CFBFEBB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/>
              <a:t>The Parana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E868BA6-10A9-4D6A-BFFE-76E66366E3DC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8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This means to 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to Know Our New Family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060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CED1A-2CD3-4585-9DAE-F60C4F8A7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C89F00-8446-4B19-9AA1-0C2CEDF2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Develetech Industries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34455-65C0-4C18-9B92-BF7AC988C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7E2795-FF84-413A-9665-5803FD4F13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10"/>
          <a:stretch/>
        </p:blipFill>
        <p:spPr>
          <a:xfrm>
            <a:off x="891216" y="1828800"/>
            <a:ext cx="10409567" cy="399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68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Them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0572" y="2249487"/>
            <a:ext cx="10821988" cy="3541714"/>
          </a:xfrm>
        </p:spPr>
        <p:txBody>
          <a:bodyPr>
            <a:normAutofit/>
          </a:bodyPr>
          <a:lstStyle/>
          <a:p>
            <a:r>
              <a:rPr lang="en-US" dirty="0"/>
              <a:t>Product information is in the Releases folder on your department’s shared drive</a:t>
            </a:r>
          </a:p>
          <a:p>
            <a:r>
              <a:rPr lang="en-US" dirty="0"/>
              <a:t>Selling points and branding information are in the Marketing folder</a:t>
            </a:r>
          </a:p>
          <a:p>
            <a:r>
              <a:rPr lang="en-US" dirty="0"/>
              <a:t>The Wiki will have the latest updates—check often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Graphic 8" descr="Information">
            <a:extLst>
              <a:ext uri="{FF2B5EF4-FFF2-40B4-BE49-F238E27FC236}">
                <a16:creationId xmlns:a16="http://schemas.microsoft.com/office/drawing/2014/main" id="{17EEE3B4-01DF-4313-B8AE-18F952120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3660" y="3657600"/>
            <a:ext cx="2971800" cy="2971800"/>
          </a:xfrm>
          <a:prstGeom prst="rect">
            <a:avLst/>
          </a:prstGeo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33091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B9ED87-BCF8-4CD2-A4F9-9D1CB5479C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" b="15743"/>
          <a:stretch/>
        </p:blipFill>
        <p:spPr>
          <a:xfrm>
            <a:off x="0" y="-237077"/>
            <a:ext cx="13034962" cy="73321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3188" y="1658144"/>
            <a:ext cx="9906000" cy="3541712"/>
          </a:xfrm>
        </p:spPr>
        <p:txBody>
          <a:bodyPr/>
          <a:lstStyle/>
          <a:p>
            <a:r>
              <a:rPr lang="en-US" dirty="0"/>
              <a:t>All existing clients—starting tomorrow</a:t>
            </a:r>
          </a:p>
          <a:p>
            <a:r>
              <a:rPr lang="en-US" dirty="0"/>
              <a:t>Potential new clients—starting early next week</a:t>
            </a:r>
          </a:p>
          <a:p>
            <a:r>
              <a:rPr lang="en-US" dirty="0"/>
              <a:t>Media outlets—this Thursday</a:t>
            </a:r>
          </a:p>
          <a:p>
            <a:r>
              <a:rPr lang="en-US" dirty="0"/>
              <a:t>Friends and family—ASAP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406" y="146051"/>
            <a:ext cx="6315075" cy="1477963"/>
          </a:xfrm>
        </p:spPr>
        <p:txBody>
          <a:bodyPr/>
          <a:lstStyle/>
          <a:p>
            <a:r>
              <a:rPr lang="en-US" dirty="0"/>
              <a:t>Prepare to Talk Them 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71890D-0328-485E-825C-30EE5A41A0B5}"/>
              </a:ext>
            </a:extLst>
          </p:cNvPr>
          <p:cNvSpPr txBox="1"/>
          <p:nvPr/>
        </p:nvSpPr>
        <p:spPr>
          <a:xfrm>
            <a:off x="1600200" y="3998531"/>
            <a:ext cx="254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6D00"/>
                </a:solidFill>
              </a:rPr>
              <a:t>Start the Buzz Now!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11928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9.4|9.7|7.2|8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731</TotalTime>
  <Words>373</Words>
  <Application>Microsoft Office PowerPoint</Application>
  <PresentationFormat>Widescreen</PresentationFormat>
  <Paragraphs>108</Paragraphs>
  <Slides>16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Cambria</vt:lpstr>
      <vt:lpstr>Cambria Math</vt:lpstr>
      <vt:lpstr>Circuit</vt:lpstr>
      <vt:lpstr>New Product Launch</vt:lpstr>
      <vt:lpstr>The Spring lineup is here!</vt:lpstr>
      <vt:lpstr>PowerPoint Presentation</vt:lpstr>
      <vt:lpstr>New Visions Now</vt:lpstr>
      <vt:lpstr>The New Products!</vt:lpstr>
      <vt:lpstr>What This means to me</vt:lpstr>
      <vt:lpstr>Next steps</vt:lpstr>
      <vt:lpstr>Know Them Now</vt:lpstr>
      <vt:lpstr>Prepare to Talk Them Up</vt:lpstr>
      <vt:lpstr>Formulas to Remember</vt:lpstr>
      <vt:lpstr>Brace for Tomorrow</vt:lpstr>
      <vt:lpstr>Sales Projections</vt:lpstr>
      <vt:lpstr>PowerPoint Presentation</vt:lpstr>
      <vt:lpstr>Market share</vt:lpstr>
      <vt:lpstr>Who’s who?</vt:lpstr>
      <vt:lpstr>New Visions Now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Barnosky</dc:creator>
  <cp:lastModifiedBy>Jack Fuller</cp:lastModifiedBy>
  <cp:revision>78</cp:revision>
  <dcterms:created xsi:type="dcterms:W3CDTF">2012-08-06T18:45:32Z</dcterms:created>
  <dcterms:modified xsi:type="dcterms:W3CDTF">2019-06-05T17:25:45Z</dcterms:modified>
</cp:coreProperties>
</file>